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7559675" cy="10691800"/>
  <p:embeddedFontLst>
    <p:embeddedFont>
      <p:font typeface="Economic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hn4aaQMh67qOCHGDLPEzubY4Z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4E2B2C-3B58-4142-B896-E168A64C0E9B}">
  <a:tblStyle styleId="{1C4E2B2C-3B58-4142-B896-E168A64C0E9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Economic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Economica-italic.fntdata"/><Relationship Id="rId25" Type="http://schemas.openxmlformats.org/officeDocument/2006/relationships/font" Target="fonts/Economica-bold.fntdata"/><Relationship Id="rId28" Type="http://customschemas.google.com/relationships/presentationmetadata" Target="metadata"/><Relationship Id="rId27" Type="http://schemas.openxmlformats.org/officeDocument/2006/relationships/font" Target="fonts/Economic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5f5df64088_0_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35f5df64088_0_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f5df64088_1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35f5df64088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sp>
        <p:nvSpPr>
          <p:cNvPr id="12" name="Google Shape;12;p19"/>
          <p:cNvSpPr txBox="1"/>
          <p:nvPr>
            <p:ph type="title"/>
          </p:nvPr>
        </p:nvSpPr>
        <p:spPr>
          <a:xfrm>
            <a:off x="311760" y="316080"/>
            <a:ext cx="8519040" cy="829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9"/>
          <p:cNvSpPr txBox="1"/>
          <p:nvPr>
            <p:ph idx="1" type="subTitle"/>
          </p:nvPr>
        </p:nvSpPr>
        <p:spPr>
          <a:xfrm>
            <a:off x="311760" y="1225080"/>
            <a:ext cx="8519040" cy="33526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9"/>
          <p:cNvSpPr txBox="1"/>
          <p:nvPr>
            <p:ph idx="12" type="sldNum"/>
          </p:nvPr>
        </p:nvSpPr>
        <p:spPr>
          <a:xfrm>
            <a:off x="8472600" y="4663080"/>
            <a:ext cx="547200" cy="39204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1pPr>
            <a:lvl2pPr indent="0" lvl="1"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2pPr>
            <a:lvl3pPr indent="0" lvl="2"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3pPr>
            <a:lvl4pPr indent="0" lvl="3"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4pPr>
            <a:lvl5pPr indent="0" lvl="4"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5pPr>
            <a:lvl6pPr indent="0" lvl="5"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6pPr>
            <a:lvl7pPr indent="0" lvl="6"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7pPr>
            <a:lvl8pPr indent="0" lvl="7"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8pPr>
            <a:lvl9pPr indent="0" lvl="8"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spTree>
      <p:nvGrpSpPr>
        <p:cNvPr id="20" name="Shape 20"/>
        <p:cNvGrpSpPr/>
        <p:nvPr/>
      </p:nvGrpSpPr>
      <p:grpSpPr>
        <a:xfrm>
          <a:off x="0" y="0"/>
          <a:ext cx="0" cy="0"/>
          <a:chOff x="0" y="0"/>
          <a:chExt cx="0" cy="0"/>
        </a:xfrm>
      </p:grpSpPr>
      <p:sp>
        <p:nvSpPr>
          <p:cNvPr id="21" name="Google Shape;21;p21"/>
          <p:cNvSpPr txBox="1"/>
          <p:nvPr>
            <p:ph type="title"/>
          </p:nvPr>
        </p:nvSpPr>
        <p:spPr>
          <a:xfrm>
            <a:off x="311760" y="316080"/>
            <a:ext cx="8519040" cy="829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 type="body"/>
          </p:nvPr>
        </p:nvSpPr>
        <p:spPr>
          <a:xfrm>
            <a:off x="311760" y="1225080"/>
            <a:ext cx="8519040" cy="3352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21"/>
          <p:cNvSpPr txBox="1"/>
          <p:nvPr>
            <p:ph idx="12" type="sldNum"/>
          </p:nvPr>
        </p:nvSpPr>
        <p:spPr>
          <a:xfrm>
            <a:off x="8472600" y="4663080"/>
            <a:ext cx="547200" cy="39204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1pPr>
            <a:lvl2pPr indent="0" lvl="1"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2pPr>
            <a:lvl3pPr indent="0" lvl="2"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3pPr>
            <a:lvl4pPr indent="0" lvl="3"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4pPr>
            <a:lvl5pPr indent="0" lvl="4"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5pPr>
            <a:lvl6pPr indent="0" lvl="5"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6pPr>
            <a:lvl7pPr indent="0" lvl="6"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7pPr>
            <a:lvl8pPr indent="0" lvl="7"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8pPr>
            <a:lvl9pPr indent="0" lvl="8"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itle">
  <p:cSld name="TITLE">
    <p:spTree>
      <p:nvGrpSpPr>
        <p:cNvPr id="24" name="Shape 24"/>
        <p:cNvGrpSpPr/>
        <p:nvPr/>
      </p:nvGrpSpPr>
      <p:grpSpPr>
        <a:xfrm>
          <a:off x="0" y="0"/>
          <a:ext cx="0" cy="0"/>
          <a:chOff x="0" y="0"/>
          <a:chExt cx="0" cy="0"/>
        </a:xfrm>
      </p:grpSpPr>
      <p:sp>
        <p:nvSpPr>
          <p:cNvPr id="25" name="Google Shape;25;p22"/>
          <p:cNvSpPr txBox="1"/>
          <p:nvPr>
            <p:ph type="title"/>
          </p:nvPr>
        </p:nvSpPr>
        <p:spPr>
          <a:xfrm>
            <a:off x="311760" y="316080"/>
            <a:ext cx="8519040" cy="829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 type="subTitle"/>
          </p:nvPr>
        </p:nvSpPr>
        <p:spPr>
          <a:xfrm>
            <a:off x="311760" y="1225080"/>
            <a:ext cx="8519040" cy="33526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2"/>
          <p:cNvSpPr txBox="1"/>
          <p:nvPr>
            <p:ph idx="12" type="sldNum"/>
          </p:nvPr>
        </p:nvSpPr>
        <p:spPr>
          <a:xfrm>
            <a:off x="8472600" y="4663080"/>
            <a:ext cx="547200" cy="39204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1pPr>
            <a:lvl2pPr indent="0" lvl="1"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2pPr>
            <a:lvl3pPr indent="0" lvl="2"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3pPr>
            <a:lvl4pPr indent="0" lvl="3"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4pPr>
            <a:lvl5pPr indent="0" lvl="4"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5pPr>
            <a:lvl6pPr indent="0" lvl="5"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6pPr>
            <a:lvl7pPr indent="0" lvl="6"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7pPr>
            <a:lvl8pPr indent="0" lvl="7"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8pPr>
            <a:lvl9pPr indent="0" lvl="8"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blank">
  <p:cSld name="BLANK">
    <p:spTree>
      <p:nvGrpSpPr>
        <p:cNvPr id="28" name="Shape 28"/>
        <p:cNvGrpSpPr/>
        <p:nvPr/>
      </p:nvGrpSpPr>
      <p:grpSpPr>
        <a:xfrm>
          <a:off x="0" y="0"/>
          <a:ext cx="0" cy="0"/>
          <a:chOff x="0" y="0"/>
          <a:chExt cx="0" cy="0"/>
        </a:xfrm>
      </p:grpSpPr>
      <p:sp>
        <p:nvSpPr>
          <p:cNvPr id="29" name="Google Shape;29;p23"/>
          <p:cNvSpPr txBox="1"/>
          <p:nvPr>
            <p:ph idx="12" type="sldNum"/>
          </p:nvPr>
        </p:nvSpPr>
        <p:spPr>
          <a:xfrm>
            <a:off x="8472600" y="4663080"/>
            <a:ext cx="547200" cy="39204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1pPr>
            <a:lvl2pPr indent="0" lvl="1"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2pPr>
            <a:lvl3pPr indent="0" lvl="2"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3pPr>
            <a:lvl4pPr indent="0" lvl="3"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4pPr>
            <a:lvl5pPr indent="0" lvl="4"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5pPr>
            <a:lvl6pPr indent="0" lvl="5"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6pPr>
            <a:lvl7pPr indent="0" lvl="6"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7pPr>
            <a:lvl8pPr indent="0" lvl="7"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8pPr>
            <a:lvl9pPr indent="0" lvl="8" marL="0" algn="r">
              <a:lnSpc>
                <a:spcPct val="100000"/>
              </a:lnSpc>
              <a:spcBef>
                <a:spcPts val="0"/>
              </a:spcBef>
              <a:buClr>
                <a:schemeClr val="dk1"/>
              </a:buClr>
              <a:buSzPts val="1000"/>
              <a:buFont typeface="Economica"/>
              <a:buNone/>
              <a:defRPr b="0" sz="1000" u="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uk-U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p:nvPr/>
        </p:nvSpPr>
        <p:spPr>
          <a:xfrm>
            <a:off x="2743920" y="756720"/>
            <a:ext cx="1080360" cy="1123560"/>
          </a:xfrm>
          <a:custGeom>
            <a:rect b="b" l="l" r="r" t="t"/>
            <a:pathLst>
              <a:path extrusionOk="0" h="44998" w="43265">
                <a:moveTo>
                  <a:pt x="0" y="44998"/>
                </a:moveTo>
                <a:lnTo>
                  <a:pt x="0" y="0"/>
                </a:lnTo>
                <a:lnTo>
                  <a:pt x="43265" y="0"/>
                </a:lnTo>
              </a:path>
            </a:pathLst>
          </a:custGeom>
          <a:noFill/>
          <a:ln cap="flat" cmpd="sng" w="28575">
            <a:solidFill>
              <a:srgbClr val="CCA677"/>
            </a:solidFill>
            <a:prstDash val="solid"/>
            <a:miter lim="8000"/>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 name="Google Shape;7;p18"/>
          <p:cNvSpPr/>
          <p:nvPr/>
        </p:nvSpPr>
        <p:spPr>
          <a:xfrm rot="10800000">
            <a:off x="5319720" y="3268080"/>
            <a:ext cx="1080360" cy="1123560"/>
          </a:xfrm>
          <a:custGeom>
            <a:rect b="b" l="l" r="r" t="t"/>
            <a:pathLst>
              <a:path extrusionOk="0" h="44998" w="43265">
                <a:moveTo>
                  <a:pt x="0" y="44998"/>
                </a:moveTo>
                <a:lnTo>
                  <a:pt x="0" y="0"/>
                </a:lnTo>
                <a:lnTo>
                  <a:pt x="43265" y="0"/>
                </a:lnTo>
              </a:path>
            </a:pathLst>
          </a:custGeom>
          <a:noFill/>
          <a:ln cap="flat" cmpd="sng" w="28575">
            <a:solidFill>
              <a:srgbClr val="CCA677"/>
            </a:solidFill>
            <a:prstDash val="solid"/>
            <a:miter lim="8000"/>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8" name="Google Shape;8;p18"/>
          <p:cNvSpPr txBox="1"/>
          <p:nvPr>
            <p:ph type="title"/>
          </p:nvPr>
        </p:nvSpPr>
        <p:spPr>
          <a:xfrm>
            <a:off x="311760" y="316080"/>
            <a:ext cx="8519040" cy="829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8"/>
          <p:cNvSpPr txBox="1"/>
          <p:nvPr>
            <p:ph idx="12" type="sldNum"/>
          </p:nvPr>
        </p:nvSpPr>
        <p:spPr>
          <a:xfrm>
            <a:off x="8472600" y="4663080"/>
            <a:ext cx="547200" cy="39204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uk-UA"/>
              <a:t>‹#›</a:t>
            </a:fld>
            <a:endParaRPr>
              <a:solidFill>
                <a:srgbClr val="000000"/>
              </a:solidFill>
              <a:latin typeface="Times New Roman"/>
              <a:ea typeface="Times New Roman"/>
              <a:cs typeface="Times New Roman"/>
              <a:sym typeface="Times New Roman"/>
            </a:endParaRPr>
          </a:p>
        </p:txBody>
      </p:sp>
      <p:sp>
        <p:nvSpPr>
          <p:cNvPr id="10" name="Google Shape;10;p18"/>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 name="Shape 15"/>
        <p:cNvGrpSpPr/>
        <p:nvPr/>
      </p:nvGrpSpPr>
      <p:grpSpPr>
        <a:xfrm>
          <a:off x="0" y="0"/>
          <a:ext cx="0" cy="0"/>
          <a:chOff x="0" y="0"/>
          <a:chExt cx="0" cy="0"/>
        </a:xfrm>
      </p:grpSpPr>
      <p:sp>
        <p:nvSpPr>
          <p:cNvPr id="16" name="Google Shape;16;p20"/>
          <p:cNvSpPr/>
          <p:nvPr/>
        </p:nvSpPr>
        <p:spPr>
          <a:xfrm>
            <a:off x="0" y="5045760"/>
            <a:ext cx="9142560" cy="96480"/>
          </a:xfrm>
          <a:prstGeom prst="rect">
            <a:avLst/>
          </a:prstGeom>
          <a:solidFill>
            <a:schemeClr val="lt2"/>
          </a:solidFill>
          <a:ln>
            <a:noFill/>
          </a:ln>
        </p:spPr>
        <p:txBody>
          <a:bodyPr anchorCtr="0" anchor="ctr" bIns="48225" lIns="90000" spcFirstLastPara="1" rIns="90000" wrap="square" tIns="482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 name="Google Shape;17;p20"/>
          <p:cNvSpPr txBox="1"/>
          <p:nvPr>
            <p:ph type="title"/>
          </p:nvPr>
        </p:nvSpPr>
        <p:spPr>
          <a:xfrm>
            <a:off x="311760" y="316080"/>
            <a:ext cx="8519040" cy="829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 name="Google Shape;18;p20"/>
          <p:cNvSpPr txBox="1"/>
          <p:nvPr>
            <p:ph idx="1" type="body"/>
          </p:nvPr>
        </p:nvSpPr>
        <p:spPr>
          <a:xfrm>
            <a:off x="311760" y="1225080"/>
            <a:ext cx="8519040" cy="33526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 name="Google Shape;19;p20"/>
          <p:cNvSpPr txBox="1"/>
          <p:nvPr>
            <p:ph idx="12" type="sldNum"/>
          </p:nvPr>
        </p:nvSpPr>
        <p:spPr>
          <a:xfrm>
            <a:off x="8472600" y="4663080"/>
            <a:ext cx="547200" cy="39204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buClr>
                <a:schemeClr val="dk1"/>
              </a:buClr>
              <a:buSzPts val="1000"/>
              <a:buFont typeface="Economica"/>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uk-UA"/>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7.png"/><Relationship Id="rId13" Type="http://schemas.openxmlformats.org/officeDocument/2006/relationships/image" Target="../media/image9.png"/><Relationship Id="rId12"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21.png"/><Relationship Id="rId15" Type="http://schemas.openxmlformats.org/officeDocument/2006/relationships/image" Target="../media/image13.png"/><Relationship Id="rId14"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26.png"/><Relationship Id="rId7" Type="http://schemas.openxmlformats.org/officeDocument/2006/relationships/image" Target="../media/image11.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1"/>
          <p:cNvSpPr txBox="1"/>
          <p:nvPr>
            <p:ph type="title"/>
          </p:nvPr>
        </p:nvSpPr>
        <p:spPr>
          <a:xfrm>
            <a:off x="2894950" y="3351575"/>
            <a:ext cx="3279600" cy="43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2400"/>
              <a:buFont typeface="Times New Roman"/>
              <a:buNone/>
            </a:pPr>
            <a:r>
              <a:rPr b="0" lang="uk-UA" sz="2400" u="none" strike="noStrike">
                <a:solidFill>
                  <a:schemeClr val="dk1"/>
                </a:solidFill>
                <a:latin typeface="Times New Roman"/>
                <a:ea typeface="Times New Roman"/>
                <a:cs typeface="Times New Roman"/>
                <a:sym typeface="Times New Roman"/>
              </a:rPr>
              <a:t>Веб-застосунок для генерації коду програмної системи на підставі файлу розмітки. </a:t>
            </a:r>
            <a:r>
              <a:rPr lang="uk-UA" sz="2400">
                <a:solidFill>
                  <a:schemeClr val="dk1"/>
                </a:solidFill>
                <a:latin typeface="Times New Roman"/>
                <a:ea typeface="Times New Roman"/>
                <a:cs typeface="Times New Roman"/>
                <a:sym typeface="Times New Roman"/>
              </a:rPr>
              <a:t>Сервіси підготовки вхідних даних для генерації коду</a:t>
            </a:r>
            <a:endParaRPr b="0" sz="2400" u="none" strike="noStrike">
              <a:solidFill>
                <a:srgbClr val="000000"/>
              </a:solidFill>
              <a:latin typeface="Arial"/>
              <a:ea typeface="Arial"/>
              <a:cs typeface="Arial"/>
              <a:sym typeface="Arial"/>
            </a:endParaRPr>
          </a:p>
        </p:txBody>
      </p:sp>
      <p:sp>
        <p:nvSpPr>
          <p:cNvPr id="35" name="Google Shape;35;p1"/>
          <p:cNvSpPr txBox="1"/>
          <p:nvPr>
            <p:ph idx="1" type="subTitle"/>
          </p:nvPr>
        </p:nvSpPr>
        <p:spPr>
          <a:xfrm>
            <a:off x="1932840" y="3507480"/>
            <a:ext cx="5086200" cy="1351500"/>
          </a:xfrm>
          <a:prstGeom prst="rect">
            <a:avLst/>
          </a:prstGeom>
          <a:noFill/>
          <a:ln>
            <a:noFill/>
          </a:ln>
        </p:spPr>
        <p:txBody>
          <a:bodyPr anchorCtr="0" anchor="t" bIns="91425" lIns="91425" spcFirstLastPara="1" rIns="91425" wrap="square" tIns="91425">
            <a:normAutofit fontScale="77500" lnSpcReduction="20000"/>
          </a:bodyPr>
          <a:lstStyle/>
          <a:p>
            <a:pPr indent="0" lvl="0" marL="0" marR="0" rtl="0" algn="ctr">
              <a:lnSpc>
                <a:spcPct val="100000"/>
              </a:lnSpc>
              <a:spcBef>
                <a:spcPts val="0"/>
              </a:spcBef>
              <a:spcAft>
                <a:spcPts val="0"/>
              </a:spcAft>
              <a:buSzPct val="1000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100000"/>
              <a:buFont typeface="Times New Roman"/>
              <a:buNone/>
            </a:pPr>
            <a:r>
              <a:rPr b="0" i="0" lang="uk-UA" sz="1100" u="none" cap="none" strike="noStrike">
                <a:solidFill>
                  <a:schemeClr val="dk1"/>
                </a:solidFill>
                <a:latin typeface="Times New Roman"/>
                <a:ea typeface="Times New Roman"/>
                <a:cs typeface="Times New Roman"/>
                <a:sym typeface="Times New Roman"/>
              </a:rPr>
              <a:t>Журавель Євгеній Сергійович, ПЗПІ-21-5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100000"/>
              <a:buFont typeface="Times New Roman"/>
              <a:buNone/>
            </a:pPr>
            <a:r>
              <a:rPr b="0" i="0" lang="uk-UA" sz="1100" u="none" cap="none" strike="noStrike">
                <a:solidFill>
                  <a:schemeClr val="dk1"/>
                </a:solidFill>
                <a:latin typeface="Times New Roman"/>
                <a:ea typeface="Times New Roman"/>
                <a:cs typeface="Times New Roman"/>
                <a:sym typeface="Times New Roman"/>
              </a:rPr>
              <a:t>Керівник: ст.викл. кафедри ПІ Широкопетлева Марія Сергіївна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SzPct val="100000"/>
              <a:buFont typeface="Arial"/>
              <a:buNone/>
            </a:pPr>
            <a:r>
              <a:t/>
            </a:r>
            <a:endParaRPr b="0" i="0" sz="2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SzPct val="100000"/>
              <a:buFont typeface="Arial"/>
              <a:buNone/>
            </a:pPr>
            <a:r>
              <a:t/>
            </a:r>
            <a:endParaRPr b="0" i="0" sz="2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100000"/>
              <a:buFont typeface="Times New Roman"/>
              <a:buNone/>
            </a:pPr>
            <a:r>
              <a:rPr b="0" i="0" lang="uk-UA" sz="2100" u="none" cap="none" strike="noStrike">
                <a:solidFill>
                  <a:schemeClr val="dk1"/>
                </a:solidFill>
                <a:latin typeface="Times New Roman"/>
                <a:ea typeface="Times New Roman"/>
                <a:cs typeface="Times New Roman"/>
                <a:sym typeface="Times New Roman"/>
              </a:rPr>
              <a:t>10 червня 2025</a:t>
            </a:r>
            <a:endParaRPr b="0" i="0" sz="2100" u="none" cap="none" strike="noStrike">
              <a:solidFill>
                <a:srgbClr val="000000"/>
              </a:solidFill>
              <a:latin typeface="Arial"/>
              <a:ea typeface="Arial"/>
              <a:cs typeface="Arial"/>
              <a:sym typeface="Arial"/>
            </a:endParaRPr>
          </a:p>
        </p:txBody>
      </p:sp>
      <p:pic>
        <p:nvPicPr>
          <p:cNvPr id="36" name="Google Shape;36;p1"/>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pic>
        <p:nvPicPr>
          <p:cNvPr id="37" name="Google Shape;37;p1"/>
          <p:cNvPicPr preferRelativeResize="0"/>
          <p:nvPr/>
        </p:nvPicPr>
        <p:blipFill rotWithShape="1">
          <a:blip r:embed="rId4">
            <a:alphaModFix/>
          </a:blip>
          <a:srcRect b="0" l="0" r="0" t="0"/>
          <a:stretch/>
        </p:blipFill>
        <p:spPr>
          <a:xfrm>
            <a:off x="204840" y="171000"/>
            <a:ext cx="2132640" cy="388440"/>
          </a:xfrm>
          <a:prstGeom prst="rect">
            <a:avLst/>
          </a:prstGeom>
          <a:noFill/>
          <a:ln>
            <a:noFill/>
          </a:ln>
        </p:spPr>
      </p:pic>
      <p:pic>
        <p:nvPicPr>
          <p:cNvPr id="38" name="Google Shape;38;p1"/>
          <p:cNvPicPr preferRelativeResize="0"/>
          <p:nvPr/>
        </p:nvPicPr>
        <p:blipFill rotWithShape="1">
          <a:blip r:embed="rId5">
            <a:alphaModFix/>
          </a:blip>
          <a:srcRect b="0" l="0" r="0" t="0"/>
          <a:stretch/>
        </p:blipFill>
        <p:spPr>
          <a:xfrm>
            <a:off x="7068600" y="171000"/>
            <a:ext cx="1923480" cy="4377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1"/>
          <p:cNvPicPr preferRelativeResize="0"/>
          <p:nvPr/>
        </p:nvPicPr>
        <p:blipFill rotWithShape="1">
          <a:blip r:embed="rId3">
            <a:alphaModFix/>
          </a:blip>
          <a:srcRect b="0" l="0" r="0" t="0"/>
          <a:stretch/>
        </p:blipFill>
        <p:spPr>
          <a:xfrm>
            <a:off x="1229040" y="1134720"/>
            <a:ext cx="6690600" cy="3724920"/>
          </a:xfrm>
          <a:prstGeom prst="rect">
            <a:avLst/>
          </a:prstGeom>
          <a:noFill/>
          <a:ln>
            <a:noFill/>
          </a:ln>
        </p:spPr>
      </p:pic>
      <p:sp>
        <p:nvSpPr>
          <p:cNvPr id="110" name="Google Shape;110;p11"/>
          <p:cNvSpPr txBox="1"/>
          <p:nvPr>
            <p:ph type="title"/>
          </p:nvPr>
        </p:nvSpPr>
        <p:spPr>
          <a:xfrm>
            <a:off x="311760" y="249840"/>
            <a:ext cx="8519040" cy="82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Алгоритм підготовки розмітки до генерації </a:t>
            </a:r>
            <a:endParaRPr b="0" sz="3200" u="none" strike="noStrike">
              <a:solidFill>
                <a:srgbClr val="000000"/>
              </a:solidFill>
              <a:latin typeface="Arial"/>
              <a:ea typeface="Arial"/>
              <a:cs typeface="Arial"/>
              <a:sym typeface="Arial"/>
            </a:endParaRPr>
          </a:p>
        </p:txBody>
      </p:sp>
      <p:pic>
        <p:nvPicPr>
          <p:cNvPr id="111" name="Google Shape;111;p11"/>
          <p:cNvPicPr preferRelativeResize="0"/>
          <p:nvPr/>
        </p:nvPicPr>
        <p:blipFill rotWithShape="1">
          <a:blip r:embed="rId4">
            <a:alphaModFix/>
          </a:blip>
          <a:srcRect b="0" l="0" r="0" t="0"/>
          <a:stretch/>
        </p:blipFill>
        <p:spPr>
          <a:xfrm>
            <a:off x="268920" y="4359600"/>
            <a:ext cx="860760" cy="580320"/>
          </a:xfrm>
          <a:prstGeom prst="rect">
            <a:avLst/>
          </a:prstGeom>
          <a:noFill/>
          <a:ln>
            <a:noFill/>
          </a:ln>
        </p:spPr>
      </p:pic>
      <p:sp>
        <p:nvSpPr>
          <p:cNvPr id="112" name="Google Shape;112;p11"/>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0"/>
          <p:cNvSpPr txBox="1"/>
          <p:nvPr>
            <p:ph type="title"/>
          </p:nvPr>
        </p:nvSpPr>
        <p:spPr>
          <a:xfrm>
            <a:off x="311760" y="312480"/>
            <a:ext cx="8519040" cy="82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Використані бібліотеки та фреймворки </a:t>
            </a:r>
            <a:endParaRPr b="0" sz="3200" u="none" strike="noStrike">
              <a:solidFill>
                <a:srgbClr val="000000"/>
              </a:solidFill>
              <a:latin typeface="Arial"/>
              <a:ea typeface="Arial"/>
              <a:cs typeface="Arial"/>
              <a:sym typeface="Arial"/>
            </a:endParaRPr>
          </a:p>
        </p:txBody>
      </p:sp>
      <p:pic>
        <p:nvPicPr>
          <p:cNvPr id="118" name="Google Shape;118;p10"/>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sp>
        <p:nvSpPr>
          <p:cNvPr id="119" name="Google Shape;119;p10"/>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20" name="Google Shape;120;p10"/>
          <p:cNvPicPr preferRelativeResize="0"/>
          <p:nvPr/>
        </p:nvPicPr>
        <p:blipFill rotWithShape="1">
          <a:blip r:embed="rId4">
            <a:alphaModFix/>
          </a:blip>
          <a:srcRect b="0" l="0" r="0" t="0"/>
          <a:stretch/>
        </p:blipFill>
        <p:spPr>
          <a:xfrm>
            <a:off x="4949100" y="1206450"/>
            <a:ext cx="1016150" cy="1016150"/>
          </a:xfrm>
          <a:prstGeom prst="rect">
            <a:avLst/>
          </a:prstGeom>
          <a:noFill/>
          <a:ln>
            <a:noFill/>
          </a:ln>
        </p:spPr>
      </p:pic>
      <p:pic>
        <p:nvPicPr>
          <p:cNvPr id="121" name="Google Shape;121;p10"/>
          <p:cNvPicPr preferRelativeResize="0"/>
          <p:nvPr/>
        </p:nvPicPr>
        <p:blipFill rotWithShape="1">
          <a:blip r:embed="rId5">
            <a:alphaModFix/>
          </a:blip>
          <a:srcRect b="22866" l="25706" r="25076" t="21133"/>
          <a:stretch/>
        </p:blipFill>
        <p:spPr>
          <a:xfrm>
            <a:off x="311749" y="1232400"/>
            <a:ext cx="1296848" cy="829800"/>
          </a:xfrm>
          <a:prstGeom prst="rect">
            <a:avLst/>
          </a:prstGeom>
          <a:noFill/>
          <a:ln>
            <a:noFill/>
          </a:ln>
        </p:spPr>
      </p:pic>
      <p:pic>
        <p:nvPicPr>
          <p:cNvPr id="122" name="Google Shape;122;p10"/>
          <p:cNvPicPr preferRelativeResize="0"/>
          <p:nvPr/>
        </p:nvPicPr>
        <p:blipFill rotWithShape="1">
          <a:blip r:embed="rId6">
            <a:alphaModFix/>
          </a:blip>
          <a:srcRect b="0" l="0" r="0" t="0"/>
          <a:stretch/>
        </p:blipFill>
        <p:spPr>
          <a:xfrm>
            <a:off x="3731302" y="1206450"/>
            <a:ext cx="829813" cy="829799"/>
          </a:xfrm>
          <a:prstGeom prst="rect">
            <a:avLst/>
          </a:prstGeom>
          <a:noFill/>
          <a:ln>
            <a:noFill/>
          </a:ln>
        </p:spPr>
      </p:pic>
      <p:pic>
        <p:nvPicPr>
          <p:cNvPr id="123" name="Google Shape;123;p10"/>
          <p:cNvPicPr preferRelativeResize="0"/>
          <p:nvPr/>
        </p:nvPicPr>
        <p:blipFill rotWithShape="1">
          <a:blip r:embed="rId7">
            <a:alphaModFix/>
          </a:blip>
          <a:srcRect b="0" l="0" r="0" t="9964"/>
          <a:stretch/>
        </p:blipFill>
        <p:spPr>
          <a:xfrm>
            <a:off x="1764350" y="1206450"/>
            <a:ext cx="1578975" cy="881692"/>
          </a:xfrm>
          <a:prstGeom prst="rect">
            <a:avLst/>
          </a:prstGeom>
          <a:noFill/>
          <a:ln>
            <a:noFill/>
          </a:ln>
        </p:spPr>
      </p:pic>
      <p:sp>
        <p:nvSpPr>
          <p:cNvPr id="124" name="Google Shape;124;p10"/>
          <p:cNvSpPr/>
          <p:nvPr/>
        </p:nvSpPr>
        <p:spPr>
          <a:xfrm>
            <a:off x="8122965" y="7080750"/>
            <a:ext cx="906600" cy="303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25" name="Google Shape;125;p10"/>
          <p:cNvPicPr preferRelativeResize="0"/>
          <p:nvPr/>
        </p:nvPicPr>
        <p:blipFill rotWithShape="1">
          <a:blip r:embed="rId8">
            <a:alphaModFix/>
          </a:blip>
          <a:srcRect b="0" l="0" r="0" t="0"/>
          <a:stretch/>
        </p:blipFill>
        <p:spPr>
          <a:xfrm>
            <a:off x="7776525" y="1131776"/>
            <a:ext cx="1165500" cy="1165500"/>
          </a:xfrm>
          <a:prstGeom prst="rect">
            <a:avLst/>
          </a:prstGeom>
          <a:noFill/>
          <a:ln>
            <a:noFill/>
          </a:ln>
        </p:spPr>
      </p:pic>
      <p:pic>
        <p:nvPicPr>
          <p:cNvPr id="126" name="Google Shape;126;p10"/>
          <p:cNvPicPr preferRelativeResize="0"/>
          <p:nvPr/>
        </p:nvPicPr>
        <p:blipFill rotWithShape="1">
          <a:blip r:embed="rId9">
            <a:alphaModFix/>
          </a:blip>
          <a:srcRect b="0" l="0" r="0" t="0"/>
          <a:stretch/>
        </p:blipFill>
        <p:spPr>
          <a:xfrm>
            <a:off x="5646672" y="2587428"/>
            <a:ext cx="1125775" cy="1125775"/>
          </a:xfrm>
          <a:prstGeom prst="rect">
            <a:avLst/>
          </a:prstGeom>
          <a:noFill/>
          <a:ln>
            <a:noFill/>
          </a:ln>
        </p:spPr>
      </p:pic>
      <p:pic>
        <p:nvPicPr>
          <p:cNvPr id="127" name="Google Shape;127;p10"/>
          <p:cNvPicPr preferRelativeResize="0"/>
          <p:nvPr/>
        </p:nvPicPr>
        <p:blipFill rotWithShape="1">
          <a:blip r:embed="rId10">
            <a:alphaModFix/>
          </a:blip>
          <a:srcRect b="0" l="0" r="0" t="0"/>
          <a:stretch/>
        </p:blipFill>
        <p:spPr>
          <a:xfrm>
            <a:off x="7357521" y="2616342"/>
            <a:ext cx="1067949" cy="1067949"/>
          </a:xfrm>
          <a:prstGeom prst="rect">
            <a:avLst/>
          </a:prstGeom>
          <a:noFill/>
          <a:ln>
            <a:noFill/>
          </a:ln>
        </p:spPr>
      </p:pic>
      <p:pic>
        <p:nvPicPr>
          <p:cNvPr id="128" name="Google Shape;128;p10"/>
          <p:cNvPicPr preferRelativeResize="0"/>
          <p:nvPr/>
        </p:nvPicPr>
        <p:blipFill rotWithShape="1">
          <a:blip r:embed="rId11">
            <a:alphaModFix/>
          </a:blip>
          <a:srcRect b="0" l="0" r="0" t="0"/>
          <a:stretch/>
        </p:blipFill>
        <p:spPr>
          <a:xfrm>
            <a:off x="3974704" y="3770424"/>
            <a:ext cx="1067949" cy="1058999"/>
          </a:xfrm>
          <a:prstGeom prst="rect">
            <a:avLst/>
          </a:prstGeom>
          <a:noFill/>
          <a:ln>
            <a:noFill/>
          </a:ln>
        </p:spPr>
      </p:pic>
      <p:pic>
        <p:nvPicPr>
          <p:cNvPr id="129" name="Google Shape;129;p10"/>
          <p:cNvPicPr preferRelativeResize="0"/>
          <p:nvPr/>
        </p:nvPicPr>
        <p:blipFill rotWithShape="1">
          <a:blip r:embed="rId12">
            <a:alphaModFix/>
          </a:blip>
          <a:srcRect b="0" l="0" r="0" t="0"/>
          <a:stretch/>
        </p:blipFill>
        <p:spPr>
          <a:xfrm>
            <a:off x="6266473" y="1110113"/>
            <a:ext cx="1208826" cy="1208826"/>
          </a:xfrm>
          <a:prstGeom prst="rect">
            <a:avLst/>
          </a:prstGeom>
          <a:noFill/>
          <a:ln>
            <a:noFill/>
          </a:ln>
        </p:spPr>
      </p:pic>
      <p:pic>
        <p:nvPicPr>
          <p:cNvPr id="130" name="Google Shape;130;p10"/>
          <p:cNvPicPr preferRelativeResize="0"/>
          <p:nvPr/>
        </p:nvPicPr>
        <p:blipFill rotWithShape="1">
          <a:blip r:embed="rId13">
            <a:alphaModFix/>
          </a:blip>
          <a:srcRect b="0" l="0" r="0" t="0"/>
          <a:stretch/>
        </p:blipFill>
        <p:spPr>
          <a:xfrm>
            <a:off x="936973" y="2318950"/>
            <a:ext cx="1165500" cy="1191804"/>
          </a:xfrm>
          <a:prstGeom prst="rect">
            <a:avLst/>
          </a:prstGeom>
          <a:noFill/>
          <a:ln>
            <a:noFill/>
          </a:ln>
        </p:spPr>
      </p:pic>
      <p:pic>
        <p:nvPicPr>
          <p:cNvPr id="131" name="Google Shape;131;p10"/>
          <p:cNvPicPr preferRelativeResize="0"/>
          <p:nvPr/>
        </p:nvPicPr>
        <p:blipFill rotWithShape="1">
          <a:blip r:embed="rId14">
            <a:alphaModFix/>
          </a:blip>
          <a:srcRect b="0" l="0" r="0" t="0"/>
          <a:stretch/>
        </p:blipFill>
        <p:spPr>
          <a:xfrm>
            <a:off x="2363050" y="2484954"/>
            <a:ext cx="1230586" cy="1125776"/>
          </a:xfrm>
          <a:prstGeom prst="rect">
            <a:avLst/>
          </a:prstGeom>
          <a:noFill/>
          <a:ln>
            <a:noFill/>
          </a:ln>
        </p:spPr>
      </p:pic>
      <p:pic>
        <p:nvPicPr>
          <p:cNvPr id="132" name="Google Shape;132;p10"/>
          <p:cNvPicPr preferRelativeResize="0"/>
          <p:nvPr/>
        </p:nvPicPr>
        <p:blipFill rotWithShape="1">
          <a:blip r:embed="rId15">
            <a:alphaModFix/>
          </a:blip>
          <a:srcRect b="0" l="0" r="0" t="0"/>
          <a:stretch/>
        </p:blipFill>
        <p:spPr>
          <a:xfrm>
            <a:off x="3906638" y="2382475"/>
            <a:ext cx="1330725" cy="1330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2"/>
          <p:cNvPicPr preferRelativeResize="0"/>
          <p:nvPr/>
        </p:nvPicPr>
        <p:blipFill rotWithShape="1">
          <a:blip r:embed="rId3">
            <a:alphaModFix/>
          </a:blip>
          <a:srcRect b="0" l="0" r="0" t="0"/>
          <a:stretch/>
        </p:blipFill>
        <p:spPr>
          <a:xfrm>
            <a:off x="540000" y="900000"/>
            <a:ext cx="8264160" cy="3576600"/>
          </a:xfrm>
          <a:prstGeom prst="rect">
            <a:avLst/>
          </a:prstGeom>
          <a:noFill/>
          <a:ln>
            <a:noFill/>
          </a:ln>
        </p:spPr>
      </p:pic>
      <p:sp>
        <p:nvSpPr>
          <p:cNvPr id="138" name="Google Shape;138;p12"/>
          <p:cNvSpPr txBox="1"/>
          <p:nvPr>
            <p:ph type="title"/>
          </p:nvPr>
        </p:nvSpPr>
        <p:spPr>
          <a:xfrm>
            <a:off x="268920" y="-153000"/>
            <a:ext cx="8519040" cy="829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Метод створення об’єкту модуля</a:t>
            </a:r>
            <a:endParaRPr b="0" sz="3200" u="none" strike="noStrike">
              <a:solidFill>
                <a:srgbClr val="000000"/>
              </a:solidFill>
              <a:latin typeface="Arial"/>
              <a:ea typeface="Arial"/>
              <a:cs typeface="Arial"/>
              <a:sym typeface="Arial"/>
            </a:endParaRPr>
          </a:p>
        </p:txBody>
      </p:sp>
      <p:pic>
        <p:nvPicPr>
          <p:cNvPr id="139" name="Google Shape;139;p12"/>
          <p:cNvPicPr preferRelativeResize="0"/>
          <p:nvPr/>
        </p:nvPicPr>
        <p:blipFill rotWithShape="1">
          <a:blip r:embed="rId4">
            <a:alphaModFix/>
          </a:blip>
          <a:srcRect b="0" l="0" r="0" t="0"/>
          <a:stretch/>
        </p:blipFill>
        <p:spPr>
          <a:xfrm>
            <a:off x="268920" y="4359600"/>
            <a:ext cx="860760" cy="580320"/>
          </a:xfrm>
          <a:prstGeom prst="rect">
            <a:avLst/>
          </a:prstGeom>
          <a:noFill/>
          <a:ln>
            <a:noFill/>
          </a:ln>
        </p:spPr>
      </p:pic>
      <p:sp>
        <p:nvSpPr>
          <p:cNvPr id="140" name="Google Shape;140;p12"/>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3"/>
          <p:cNvSpPr txBox="1"/>
          <p:nvPr>
            <p:ph type="title"/>
          </p:nvPr>
        </p:nvSpPr>
        <p:spPr>
          <a:xfrm>
            <a:off x="268920" y="0"/>
            <a:ext cx="8519040" cy="829800"/>
          </a:xfrm>
          <a:prstGeom prst="rect">
            <a:avLst/>
          </a:prstGeom>
          <a:noFill/>
          <a:ln>
            <a:noFill/>
          </a:ln>
        </p:spPr>
        <p:txBody>
          <a:bodyPr anchorCtr="0" anchor="b" bIns="91425" lIns="91425" spcFirstLastPara="1" rIns="91425" wrap="square" tIns="91425">
            <a:normAutofit fontScale="77500" lnSpcReduction="19999"/>
          </a:bodyPr>
          <a:lstStyle/>
          <a:p>
            <a:pPr indent="0" lvl="0" marL="0" rtl="0" algn="l">
              <a:lnSpc>
                <a:spcPct val="100000"/>
              </a:lnSpc>
              <a:spcBef>
                <a:spcPts val="0"/>
              </a:spcBef>
              <a:spcAft>
                <a:spcPts val="0"/>
              </a:spcAft>
              <a:buClr>
                <a:schemeClr val="dk1"/>
              </a:buClr>
              <a:buSzPct val="100000"/>
              <a:buFont typeface="Times New Roman"/>
              <a:buNone/>
            </a:pPr>
            <a:r>
              <a:rPr b="0" lang="uk-UA" sz="3200" u="none" strike="noStrike">
                <a:solidFill>
                  <a:schemeClr val="dk1"/>
                </a:solidFill>
                <a:latin typeface="Times New Roman"/>
                <a:ea typeface="Times New Roman"/>
                <a:cs typeface="Times New Roman"/>
                <a:sym typeface="Times New Roman"/>
              </a:rPr>
              <a:t>Метод створення статично типізованого об’єкту властивостей модуля з словника об’єктів</a:t>
            </a:r>
            <a:endParaRPr b="0" sz="3200" u="none" strike="noStrike">
              <a:solidFill>
                <a:srgbClr val="000000"/>
              </a:solidFill>
              <a:latin typeface="Arial"/>
              <a:ea typeface="Arial"/>
              <a:cs typeface="Arial"/>
              <a:sym typeface="Arial"/>
            </a:endParaRPr>
          </a:p>
        </p:txBody>
      </p:sp>
      <p:sp>
        <p:nvSpPr>
          <p:cNvPr id="146" name="Google Shape;146;p13"/>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47" name="Google Shape;147;p13"/>
          <p:cNvPicPr preferRelativeResize="0"/>
          <p:nvPr/>
        </p:nvPicPr>
        <p:blipFill rotWithShape="1">
          <a:blip r:embed="rId3">
            <a:alphaModFix/>
          </a:blip>
          <a:srcRect b="0" l="0" r="0" t="0"/>
          <a:stretch/>
        </p:blipFill>
        <p:spPr>
          <a:xfrm>
            <a:off x="900000" y="894960"/>
            <a:ext cx="6265080" cy="3784680"/>
          </a:xfrm>
          <a:prstGeom prst="rect">
            <a:avLst/>
          </a:prstGeom>
          <a:noFill/>
          <a:ln>
            <a:noFill/>
          </a:ln>
        </p:spPr>
      </p:pic>
      <p:pic>
        <p:nvPicPr>
          <p:cNvPr id="148" name="Google Shape;148;p13"/>
          <p:cNvPicPr preferRelativeResize="0"/>
          <p:nvPr/>
        </p:nvPicPr>
        <p:blipFill rotWithShape="1">
          <a:blip r:embed="rId4">
            <a:alphaModFix/>
          </a:blip>
          <a:srcRect b="0" l="0" r="0" t="0"/>
          <a:stretch/>
        </p:blipFill>
        <p:spPr>
          <a:xfrm>
            <a:off x="268920" y="4359600"/>
            <a:ext cx="860760" cy="5803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4"/>
          <p:cNvPicPr preferRelativeResize="0"/>
          <p:nvPr/>
        </p:nvPicPr>
        <p:blipFill rotWithShape="1">
          <a:blip r:embed="rId3">
            <a:alphaModFix/>
          </a:blip>
          <a:srcRect b="0" l="0" r="0" t="0"/>
          <a:stretch/>
        </p:blipFill>
        <p:spPr>
          <a:xfrm>
            <a:off x="3474000" y="1080000"/>
            <a:ext cx="4985640" cy="2432520"/>
          </a:xfrm>
          <a:prstGeom prst="rect">
            <a:avLst/>
          </a:prstGeom>
          <a:noFill/>
          <a:ln>
            <a:noFill/>
          </a:ln>
        </p:spPr>
      </p:pic>
      <p:sp>
        <p:nvSpPr>
          <p:cNvPr id="154" name="Google Shape;154;p14"/>
          <p:cNvSpPr txBox="1"/>
          <p:nvPr>
            <p:ph type="title"/>
          </p:nvPr>
        </p:nvSpPr>
        <p:spPr>
          <a:xfrm>
            <a:off x="311760" y="-92160"/>
            <a:ext cx="8519040" cy="829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Інтерфейс програмної системи</a:t>
            </a:r>
            <a:endParaRPr b="0" sz="3200" u="none" strike="noStrike">
              <a:solidFill>
                <a:srgbClr val="000000"/>
              </a:solidFill>
              <a:latin typeface="Arial"/>
              <a:ea typeface="Arial"/>
              <a:cs typeface="Arial"/>
              <a:sym typeface="Arial"/>
            </a:endParaRPr>
          </a:p>
        </p:txBody>
      </p:sp>
      <p:pic>
        <p:nvPicPr>
          <p:cNvPr id="155" name="Google Shape;155;p14"/>
          <p:cNvPicPr preferRelativeResize="0"/>
          <p:nvPr/>
        </p:nvPicPr>
        <p:blipFill rotWithShape="1">
          <a:blip r:embed="rId4">
            <a:alphaModFix/>
          </a:blip>
          <a:srcRect b="0" l="0" r="0" t="0"/>
          <a:stretch/>
        </p:blipFill>
        <p:spPr>
          <a:xfrm>
            <a:off x="268920" y="1869480"/>
            <a:ext cx="5039640" cy="2630160"/>
          </a:xfrm>
          <a:prstGeom prst="rect">
            <a:avLst/>
          </a:prstGeom>
          <a:noFill/>
          <a:ln>
            <a:noFill/>
          </a:ln>
        </p:spPr>
      </p:pic>
      <p:sp>
        <p:nvSpPr>
          <p:cNvPr id="156" name="Google Shape;156;p14"/>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57" name="Google Shape;157;p14"/>
          <p:cNvPicPr preferRelativeResize="0"/>
          <p:nvPr/>
        </p:nvPicPr>
        <p:blipFill rotWithShape="1">
          <a:blip r:embed="rId5">
            <a:alphaModFix/>
          </a:blip>
          <a:srcRect b="0" l="0" r="0" t="0"/>
          <a:stretch/>
        </p:blipFill>
        <p:spPr>
          <a:xfrm>
            <a:off x="268920" y="4359600"/>
            <a:ext cx="860760" cy="5803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5"/>
          <p:cNvSpPr txBox="1"/>
          <p:nvPr>
            <p:ph type="title"/>
          </p:nvPr>
        </p:nvSpPr>
        <p:spPr>
          <a:xfrm>
            <a:off x="268920" y="-143640"/>
            <a:ext cx="8519040" cy="829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Тестування</a:t>
            </a:r>
            <a:endParaRPr b="0" sz="3200" u="none" strike="noStrike">
              <a:solidFill>
                <a:srgbClr val="000000"/>
              </a:solidFill>
              <a:latin typeface="Arial"/>
              <a:ea typeface="Arial"/>
              <a:cs typeface="Arial"/>
              <a:sym typeface="Arial"/>
            </a:endParaRPr>
          </a:p>
        </p:txBody>
      </p:sp>
      <p:pic>
        <p:nvPicPr>
          <p:cNvPr id="163" name="Google Shape;163;p15"/>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sp>
        <p:nvSpPr>
          <p:cNvPr id="164" name="Google Shape;164;p15"/>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65" name="Google Shape;165;p15"/>
          <p:cNvPicPr preferRelativeResize="0"/>
          <p:nvPr/>
        </p:nvPicPr>
        <p:blipFill rotWithShape="1">
          <a:blip r:embed="rId4">
            <a:alphaModFix/>
          </a:blip>
          <a:srcRect b="0" l="0" r="0" t="0"/>
          <a:stretch/>
        </p:blipFill>
        <p:spPr>
          <a:xfrm>
            <a:off x="360000" y="1449720"/>
            <a:ext cx="8182080" cy="1789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6"/>
          <p:cNvSpPr txBox="1"/>
          <p:nvPr>
            <p:ph type="title"/>
          </p:nvPr>
        </p:nvSpPr>
        <p:spPr>
          <a:xfrm>
            <a:off x="268920" y="-186120"/>
            <a:ext cx="8519040" cy="829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Публікація результатів </a:t>
            </a:r>
            <a:endParaRPr b="0" sz="3200" u="none" strike="noStrike">
              <a:solidFill>
                <a:srgbClr val="000000"/>
              </a:solidFill>
              <a:latin typeface="Arial"/>
              <a:ea typeface="Arial"/>
              <a:cs typeface="Arial"/>
              <a:sym typeface="Arial"/>
            </a:endParaRPr>
          </a:p>
        </p:txBody>
      </p:sp>
      <p:pic>
        <p:nvPicPr>
          <p:cNvPr id="171" name="Google Shape;171;p16"/>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sp>
        <p:nvSpPr>
          <p:cNvPr id="172" name="Google Shape;172;p16"/>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73" name="Google Shape;173;p16"/>
          <p:cNvPicPr preferRelativeResize="0"/>
          <p:nvPr/>
        </p:nvPicPr>
        <p:blipFill rotWithShape="1">
          <a:blip r:embed="rId4">
            <a:alphaModFix/>
          </a:blip>
          <a:srcRect b="0" l="0" r="0" t="0"/>
          <a:stretch/>
        </p:blipFill>
        <p:spPr>
          <a:xfrm>
            <a:off x="5403960" y="720000"/>
            <a:ext cx="2515680" cy="3838680"/>
          </a:xfrm>
          <a:prstGeom prst="rect">
            <a:avLst/>
          </a:prstGeom>
          <a:noFill/>
          <a:ln>
            <a:noFill/>
          </a:ln>
        </p:spPr>
      </p:pic>
      <p:pic>
        <p:nvPicPr>
          <p:cNvPr id="174" name="Google Shape;174;p16"/>
          <p:cNvPicPr preferRelativeResize="0"/>
          <p:nvPr/>
        </p:nvPicPr>
        <p:blipFill rotWithShape="1">
          <a:blip r:embed="rId5">
            <a:alphaModFix/>
          </a:blip>
          <a:srcRect b="0" l="0" r="0" t="0"/>
          <a:stretch/>
        </p:blipFill>
        <p:spPr>
          <a:xfrm>
            <a:off x="1440000" y="796680"/>
            <a:ext cx="2617920" cy="37029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7"/>
          <p:cNvSpPr txBox="1"/>
          <p:nvPr>
            <p:ph type="title"/>
          </p:nvPr>
        </p:nvSpPr>
        <p:spPr>
          <a:xfrm>
            <a:off x="311760" y="-35280"/>
            <a:ext cx="8519040" cy="829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Підсумки </a:t>
            </a:r>
            <a:endParaRPr b="0" sz="3200" u="none" strike="noStrike">
              <a:solidFill>
                <a:srgbClr val="000000"/>
              </a:solidFill>
              <a:latin typeface="Arial"/>
              <a:ea typeface="Arial"/>
              <a:cs typeface="Arial"/>
              <a:sym typeface="Arial"/>
            </a:endParaRPr>
          </a:p>
        </p:txBody>
      </p:sp>
      <p:sp>
        <p:nvSpPr>
          <p:cNvPr id="180" name="Google Shape;180;p17"/>
          <p:cNvSpPr txBox="1"/>
          <p:nvPr>
            <p:ph idx="1" type="body"/>
          </p:nvPr>
        </p:nvSpPr>
        <p:spPr>
          <a:xfrm>
            <a:off x="311760" y="1225080"/>
            <a:ext cx="8519040" cy="3352680"/>
          </a:xfrm>
          <a:prstGeom prst="rect">
            <a:avLst/>
          </a:prstGeom>
          <a:noFill/>
          <a:ln>
            <a:noFill/>
          </a:ln>
        </p:spPr>
        <p:txBody>
          <a:bodyPr anchorCtr="0" anchor="t" bIns="91425" lIns="91425" spcFirstLastPara="1" rIns="91425" wrap="square" tIns="91425">
            <a:normAutofit/>
          </a:bodyPr>
          <a:lstStyle/>
          <a:p>
            <a:pPr indent="0" lvl="0" marL="0" marR="0" rtl="0" algn="l">
              <a:lnSpc>
                <a:spcPct val="150000"/>
              </a:lnSpc>
              <a:spcBef>
                <a:spcPts val="0"/>
              </a:spcBef>
              <a:spcAft>
                <a:spcPts val="0"/>
              </a:spcAft>
              <a:buClr>
                <a:schemeClr val="dk1"/>
              </a:buClr>
              <a:buSzPts val="1800"/>
              <a:buFont typeface="Times New Roman"/>
              <a:buNone/>
            </a:pPr>
            <a:r>
              <a:rPr b="0" i="0" lang="uk-UA" sz="1800" u="none" cap="none" strike="noStrike">
                <a:solidFill>
                  <a:schemeClr val="dk1"/>
                </a:solidFill>
                <a:latin typeface="Times New Roman"/>
                <a:ea typeface="Times New Roman"/>
                <a:cs typeface="Times New Roman"/>
                <a:sym typeface="Times New Roman"/>
              </a:rPr>
              <a:t>Створена програмна система дозволяє надавши розмітку, як опис проєкту, згенерувати код для описаного WebAPI застосунку, що дозволяє зберегти час та ресурси для створення унікальної функціональності, згенерувавши основний функціонал автоматично. Це дозволить зменшити витрати малих команд на створення прототипів та пришвидшить розробку нових систем.</a:t>
            </a:r>
            <a:endParaRPr b="0" i="0" sz="1800" u="none" cap="none" strike="noStrike">
              <a:solidFill>
                <a:srgbClr val="000000"/>
              </a:solidFill>
              <a:latin typeface="Arial"/>
              <a:ea typeface="Arial"/>
              <a:cs typeface="Arial"/>
              <a:sym typeface="Arial"/>
            </a:endParaRPr>
          </a:p>
        </p:txBody>
      </p:sp>
      <p:pic>
        <p:nvPicPr>
          <p:cNvPr id="181" name="Google Shape;181;p17"/>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sp>
        <p:nvSpPr>
          <p:cNvPr id="182" name="Google Shape;182;p17"/>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2"/>
          <p:cNvSpPr txBox="1"/>
          <p:nvPr>
            <p:ph type="title"/>
          </p:nvPr>
        </p:nvSpPr>
        <p:spPr>
          <a:xfrm>
            <a:off x="311760" y="0"/>
            <a:ext cx="8519040" cy="829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Мета роботи</a:t>
            </a:r>
            <a:endParaRPr b="0" sz="3200" u="none" strike="noStrike">
              <a:solidFill>
                <a:srgbClr val="000000"/>
              </a:solidFill>
              <a:latin typeface="Arial"/>
              <a:ea typeface="Arial"/>
              <a:cs typeface="Arial"/>
              <a:sym typeface="Arial"/>
            </a:endParaRPr>
          </a:p>
        </p:txBody>
      </p:sp>
      <p:sp>
        <p:nvSpPr>
          <p:cNvPr id="44" name="Google Shape;44;p2"/>
          <p:cNvSpPr txBox="1"/>
          <p:nvPr>
            <p:ph idx="1" type="body"/>
          </p:nvPr>
        </p:nvSpPr>
        <p:spPr>
          <a:xfrm>
            <a:off x="311760" y="1225080"/>
            <a:ext cx="8519040" cy="335268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dk1"/>
              </a:buClr>
              <a:buSzPts val="1800"/>
              <a:buFont typeface="Times New Roman"/>
              <a:buNone/>
            </a:pPr>
            <a:r>
              <a:rPr b="0" i="0" lang="uk-UA" sz="1800" u="none" cap="none" strike="noStrike">
                <a:solidFill>
                  <a:schemeClr val="dk1"/>
                </a:solidFill>
                <a:latin typeface="Times New Roman"/>
                <a:ea typeface="Times New Roman"/>
                <a:cs typeface="Times New Roman"/>
                <a:sym typeface="Times New Roman"/>
              </a:rPr>
              <a:t>Створити програмну систему для генерації коду WebAPI застосунків на основі наданого файлу розмітки.</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Clr>
                <a:schemeClr val="dk1"/>
              </a:buClr>
              <a:buSzPts val="1800"/>
              <a:buFont typeface="Times New Roman"/>
              <a:buNone/>
            </a:pPr>
            <a:r>
              <a:rPr b="0" i="0" lang="uk-UA" sz="1800" u="none" cap="none" strike="noStrike">
                <a:solidFill>
                  <a:schemeClr val="dk1"/>
                </a:solidFill>
                <a:latin typeface="Times New Roman"/>
                <a:ea typeface="Times New Roman"/>
                <a:cs typeface="Times New Roman"/>
                <a:sym typeface="Times New Roman"/>
              </a:rPr>
              <a:t>Тема роботи є актуальною через велику кількість маленьких команд, яким потрбіно показати швидке рішення без наявності бюджету (етап створення MVP), тому вони можуть згенерувати базу для подальшого розширення свого продукту.</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1199"/>
              </a:spcBef>
              <a:spcAft>
                <a:spcPts val="0"/>
              </a:spcAft>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5" name="Google Shape;45;p2"/>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sp>
        <p:nvSpPr>
          <p:cNvPr id="46" name="Google Shape;46;p2"/>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3"/>
          <p:cNvSpPr txBox="1"/>
          <p:nvPr>
            <p:ph type="title"/>
          </p:nvPr>
        </p:nvSpPr>
        <p:spPr>
          <a:xfrm>
            <a:off x="311760" y="-124920"/>
            <a:ext cx="8519040" cy="829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Аналіз проблеми (аналіз існуючих рішень) </a:t>
            </a:r>
            <a:endParaRPr b="0" sz="3200" u="none" strike="noStrike">
              <a:solidFill>
                <a:srgbClr val="000000"/>
              </a:solidFill>
              <a:latin typeface="Arial"/>
              <a:ea typeface="Arial"/>
              <a:cs typeface="Arial"/>
              <a:sym typeface="Arial"/>
            </a:endParaRPr>
          </a:p>
        </p:txBody>
      </p:sp>
      <p:pic>
        <p:nvPicPr>
          <p:cNvPr id="52" name="Google Shape;52;p3"/>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sp>
        <p:nvSpPr>
          <p:cNvPr id="53" name="Google Shape;53;p3"/>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4" name="Google Shape;54;p3"/>
          <p:cNvSpPr/>
          <p:nvPr/>
        </p:nvSpPr>
        <p:spPr>
          <a:xfrm>
            <a:off x="1571400" y="4209840"/>
            <a:ext cx="2567880" cy="2894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5" name="Google Shape;55;p3"/>
          <p:cNvSpPr/>
          <p:nvPr/>
        </p:nvSpPr>
        <p:spPr>
          <a:xfrm>
            <a:off x="-95225" y="1097600"/>
            <a:ext cx="8644800" cy="2154000"/>
          </a:xfrm>
          <a:prstGeom prst="rect">
            <a:avLst/>
          </a:prstGeom>
          <a:noFill/>
          <a:ln>
            <a:noFill/>
          </a:ln>
        </p:spPr>
        <p:txBody>
          <a:bodyPr anchorCtr="0" anchor="t" bIns="45000" lIns="90000" spcFirstLastPara="1" rIns="90000" wrap="square" tIns="45000">
            <a:noAutofit/>
          </a:bodyPr>
          <a:lstStyle/>
          <a:p>
            <a:pPr indent="-180359" lvl="0" marL="630720" marR="0" rtl="0" algn="just">
              <a:lnSpc>
                <a:spcPct val="150000"/>
              </a:lnSpc>
              <a:spcBef>
                <a:spcPts val="0"/>
              </a:spcBef>
              <a:spcAft>
                <a:spcPts val="0"/>
              </a:spcAft>
              <a:buClr>
                <a:srgbClr val="000000"/>
              </a:buClr>
              <a:buSzPts val="630"/>
              <a:buFont typeface="Noto Sans Symbols"/>
              <a:buChar char="●"/>
            </a:pPr>
            <a:r>
              <a:rPr b="0" i="0" lang="uk-UA" sz="1400" u="none" cap="none" strike="noStrike">
                <a:solidFill>
                  <a:srgbClr val="000000"/>
                </a:solidFill>
                <a:latin typeface="Times New Roman"/>
                <a:ea typeface="Times New Roman"/>
                <a:cs typeface="Times New Roman"/>
                <a:sym typeface="Times New Roman"/>
              </a:rPr>
              <a:t>можливість розширюваності (за рахунок плагінів, сторонніх шаблонів) (А);</a:t>
            </a:r>
            <a:endParaRPr b="0" i="0" sz="1400" u="none" cap="none" strike="noStrike">
              <a:solidFill>
                <a:srgbClr val="000000"/>
              </a:solidFill>
              <a:latin typeface="Arial"/>
              <a:ea typeface="Arial"/>
              <a:cs typeface="Arial"/>
              <a:sym typeface="Arial"/>
            </a:endParaRPr>
          </a:p>
          <a:p>
            <a:pPr indent="-180359" lvl="0" marL="630720" marR="0" rtl="0" algn="just">
              <a:lnSpc>
                <a:spcPct val="150000"/>
              </a:lnSpc>
              <a:spcBef>
                <a:spcPts val="0"/>
              </a:spcBef>
              <a:spcAft>
                <a:spcPts val="0"/>
              </a:spcAft>
              <a:buClr>
                <a:srgbClr val="000000"/>
              </a:buClr>
              <a:buSzPts val="630"/>
              <a:buFont typeface="Noto Sans Symbols"/>
              <a:buChar char="●"/>
            </a:pPr>
            <a:r>
              <a:rPr b="0" i="0" lang="uk-UA" sz="1400" u="none" cap="none" strike="noStrike">
                <a:solidFill>
                  <a:srgbClr val="000000"/>
                </a:solidFill>
                <a:latin typeface="Times New Roman"/>
                <a:ea typeface="Times New Roman"/>
                <a:cs typeface="Times New Roman"/>
                <a:sym typeface="Times New Roman"/>
              </a:rPr>
              <a:t>відкриті інтерфейси інтегрування нової функціональності (Б);</a:t>
            </a:r>
            <a:endParaRPr b="0" i="0" sz="1400" u="none" cap="none" strike="noStrike">
              <a:solidFill>
                <a:srgbClr val="000000"/>
              </a:solidFill>
              <a:latin typeface="Arial"/>
              <a:ea typeface="Arial"/>
              <a:cs typeface="Arial"/>
              <a:sym typeface="Arial"/>
            </a:endParaRPr>
          </a:p>
          <a:p>
            <a:pPr indent="-180359" lvl="0" marL="630720" marR="0" rtl="0" algn="just">
              <a:lnSpc>
                <a:spcPct val="150000"/>
              </a:lnSpc>
              <a:spcBef>
                <a:spcPts val="0"/>
              </a:spcBef>
              <a:spcAft>
                <a:spcPts val="0"/>
              </a:spcAft>
              <a:buClr>
                <a:srgbClr val="000000"/>
              </a:buClr>
              <a:buSzPts val="630"/>
              <a:buFont typeface="Noto Sans Symbols"/>
              <a:buChar char="●"/>
            </a:pPr>
            <a:r>
              <a:rPr b="0" i="0" lang="uk-UA" sz="1400" u="none" cap="none" strike="noStrike">
                <a:solidFill>
                  <a:srgbClr val="000000"/>
                </a:solidFill>
                <a:latin typeface="Times New Roman"/>
                <a:ea typeface="Times New Roman"/>
                <a:cs typeface="Times New Roman"/>
                <a:sym typeface="Times New Roman"/>
              </a:rPr>
              <a:t>можливість прямого налаштування генерації через низькорівневі (відносно створюваної системи) інтерфейси взаємодії (конфігураційні файли, прямі запити до API, тощо) (В);</a:t>
            </a:r>
            <a:endParaRPr b="0" i="0" sz="1400" u="none" cap="none" strike="noStrike">
              <a:solidFill>
                <a:srgbClr val="000000"/>
              </a:solidFill>
              <a:latin typeface="Arial"/>
              <a:ea typeface="Arial"/>
              <a:cs typeface="Arial"/>
              <a:sym typeface="Arial"/>
            </a:endParaRPr>
          </a:p>
          <a:p>
            <a:pPr indent="-180359" lvl="0" marL="630720" marR="0" rtl="0" algn="just">
              <a:lnSpc>
                <a:spcPct val="150000"/>
              </a:lnSpc>
              <a:spcBef>
                <a:spcPts val="0"/>
              </a:spcBef>
              <a:spcAft>
                <a:spcPts val="0"/>
              </a:spcAft>
              <a:buClr>
                <a:srgbClr val="000000"/>
              </a:buClr>
              <a:buSzPts val="630"/>
              <a:buFont typeface="Noto Sans Symbols"/>
              <a:buChar char="●"/>
            </a:pPr>
            <a:r>
              <a:rPr b="0" i="0" lang="uk-UA" sz="1400" u="none" cap="none" strike="noStrike">
                <a:solidFill>
                  <a:srgbClr val="000000"/>
                </a:solidFill>
                <a:latin typeface="Times New Roman"/>
                <a:ea typeface="Times New Roman"/>
                <a:cs typeface="Times New Roman"/>
                <a:sym typeface="Times New Roman"/>
              </a:rPr>
              <a:t>наявність спрощеного інтерфейсу для генерації проєкту (Г);</a:t>
            </a:r>
            <a:endParaRPr b="0" i="0" sz="1400" u="none" cap="none" strike="noStrike">
              <a:solidFill>
                <a:srgbClr val="000000"/>
              </a:solidFill>
              <a:latin typeface="Arial"/>
              <a:ea typeface="Arial"/>
              <a:cs typeface="Arial"/>
              <a:sym typeface="Arial"/>
            </a:endParaRPr>
          </a:p>
          <a:p>
            <a:pPr indent="-180359" lvl="0" marL="630720" marR="0" rtl="0" algn="just">
              <a:lnSpc>
                <a:spcPct val="150000"/>
              </a:lnSpc>
              <a:spcBef>
                <a:spcPts val="0"/>
              </a:spcBef>
              <a:spcAft>
                <a:spcPts val="0"/>
              </a:spcAft>
              <a:buClr>
                <a:srgbClr val="000000"/>
              </a:buClr>
              <a:buSzPts val="630"/>
              <a:buFont typeface="Noto Sans Symbols"/>
              <a:buChar char="●"/>
            </a:pPr>
            <a:r>
              <a:rPr b="0" i="0" lang="uk-UA" sz="1400" u="none" cap="none" strike="noStrike">
                <a:solidFill>
                  <a:srgbClr val="000000"/>
                </a:solidFill>
                <a:latin typeface="Times New Roman"/>
                <a:ea typeface="Times New Roman"/>
                <a:cs typeface="Times New Roman"/>
                <a:sym typeface="Times New Roman"/>
              </a:rPr>
              <a:t>відсутність фіксації до конкретної мови програмування, платформи, тощо (Ґ);</a:t>
            </a:r>
            <a:endParaRPr b="0" i="0" sz="1400" u="none" cap="none" strike="noStrike">
              <a:solidFill>
                <a:srgbClr val="000000"/>
              </a:solidFill>
              <a:latin typeface="Arial"/>
              <a:ea typeface="Arial"/>
              <a:cs typeface="Arial"/>
              <a:sym typeface="Arial"/>
            </a:endParaRPr>
          </a:p>
          <a:p>
            <a:pPr indent="-180359" lvl="0" marL="630720" marR="0" rtl="0" algn="just">
              <a:lnSpc>
                <a:spcPct val="150000"/>
              </a:lnSpc>
              <a:spcBef>
                <a:spcPts val="0"/>
              </a:spcBef>
              <a:spcAft>
                <a:spcPts val="0"/>
              </a:spcAft>
              <a:buClr>
                <a:srgbClr val="000000"/>
              </a:buClr>
              <a:buSzPts val="630"/>
              <a:buFont typeface="Noto Sans Symbols"/>
              <a:buChar char="●"/>
            </a:pPr>
            <a:r>
              <a:rPr b="0" i="0" lang="uk-UA" sz="1400" u="none" cap="none" strike="noStrike">
                <a:solidFill>
                  <a:srgbClr val="000000"/>
                </a:solidFill>
                <a:latin typeface="Times New Roman"/>
                <a:ea typeface="Times New Roman"/>
                <a:cs typeface="Times New Roman"/>
                <a:sym typeface="Times New Roman"/>
              </a:rPr>
              <a:t>можливість отримання коду проєкту (Д).</a:t>
            </a:r>
            <a:endParaRPr b="0" i="0" sz="1400" u="none" cap="none" strike="noStrike">
              <a:solidFill>
                <a:srgbClr val="000000"/>
              </a:solidFill>
              <a:latin typeface="Arial"/>
              <a:ea typeface="Arial"/>
              <a:cs typeface="Arial"/>
              <a:sym typeface="Arial"/>
            </a:endParaRPr>
          </a:p>
        </p:txBody>
      </p:sp>
      <p:graphicFrame>
        <p:nvGraphicFramePr>
          <p:cNvPr id="56" name="Google Shape;56;p3"/>
          <p:cNvGraphicFramePr/>
          <p:nvPr/>
        </p:nvGraphicFramePr>
        <p:xfrm>
          <a:off x="2024785" y="3423385"/>
          <a:ext cx="3000000" cy="3000000"/>
        </p:xfrm>
        <a:graphic>
          <a:graphicData uri="http://schemas.openxmlformats.org/drawingml/2006/table">
            <a:tbl>
              <a:tblPr>
                <a:noFill/>
                <a:tableStyleId>{1C4E2B2C-3B58-4142-B896-E168A64C0E9B}</a:tableStyleId>
              </a:tblPr>
              <a:tblGrid>
                <a:gridCol w="1371600"/>
                <a:gridCol w="591850"/>
                <a:gridCol w="732250"/>
                <a:gridCol w="733325"/>
                <a:gridCol w="735475"/>
                <a:gridCol w="731525"/>
                <a:gridCol w="734050"/>
              </a:tblGrid>
              <a:tr h="346325">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Проєкт</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А</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Б</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В</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Г</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Ґ</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Д</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7800">
                <a:tc>
                  <a:txBody>
                    <a:bodyPr/>
                    <a:lstStyle/>
                    <a:p>
                      <a:pPr indent="0" lvl="0" marL="0" marR="0" rtl="0" algn="l">
                        <a:lnSpc>
                          <a:spcPct val="15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Yeoman</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7800">
                <a:tc>
                  <a:txBody>
                    <a:bodyPr/>
                    <a:lstStyle/>
                    <a:p>
                      <a:pPr indent="0" lvl="0" marL="0" marR="0" rtl="0" algn="l">
                        <a:lnSpc>
                          <a:spcPct val="15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JHipster</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7800">
                <a:tc>
                  <a:txBody>
                    <a:bodyPr/>
                    <a:lstStyle/>
                    <a:p>
                      <a:pPr indent="0" lvl="0" marL="0" marR="0" rtl="0" algn="l">
                        <a:lnSpc>
                          <a:spcPct val="15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Swagger Codegen</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7800">
                <a:tc>
                  <a:txBody>
                    <a:bodyPr/>
                    <a:lstStyle/>
                    <a:p>
                      <a:pPr indent="0" lvl="0" marL="0" marR="0" rtl="0" algn="l">
                        <a:lnSpc>
                          <a:spcPct val="15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SalmonDreams</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uk-UA" sz="1400" u="none" cap="none" strike="noStrike">
                          <a:solidFill>
                            <a:srgbClr val="000000"/>
                          </a:solidFill>
                          <a:latin typeface="Times New Roman"/>
                          <a:ea typeface="Times New Roman"/>
                          <a:cs typeface="Times New Roman"/>
                          <a:sym typeface="Times New Roman"/>
                        </a:rPr>
                        <a:t>+</a:t>
                      </a:r>
                      <a:endParaRPr b="0" sz="1400" u="none" cap="none" strike="noStrike">
                        <a:solidFill>
                          <a:srgbClr val="000000"/>
                        </a:solidFill>
                        <a:latin typeface="Arial"/>
                        <a:ea typeface="Arial"/>
                        <a:cs typeface="Arial"/>
                        <a:sym typeface="Arial"/>
                      </a:endParaRPr>
                    </a:p>
                  </a:txBody>
                  <a:tcPr marT="45725" marB="45725"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5"/>
          <p:cNvSpPr txBox="1"/>
          <p:nvPr>
            <p:ph type="title"/>
          </p:nvPr>
        </p:nvSpPr>
        <p:spPr>
          <a:xfrm>
            <a:off x="311760" y="-186120"/>
            <a:ext cx="8519040" cy="829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Постановка задачі </a:t>
            </a:r>
            <a:endParaRPr b="0" sz="3200" u="none" strike="noStrike">
              <a:solidFill>
                <a:srgbClr val="000000"/>
              </a:solidFill>
              <a:latin typeface="Arial"/>
              <a:ea typeface="Arial"/>
              <a:cs typeface="Arial"/>
              <a:sym typeface="Arial"/>
            </a:endParaRPr>
          </a:p>
        </p:txBody>
      </p:sp>
      <p:sp>
        <p:nvSpPr>
          <p:cNvPr id="62" name="Google Shape;62;p5"/>
          <p:cNvSpPr txBox="1"/>
          <p:nvPr>
            <p:ph idx="1" type="body"/>
          </p:nvPr>
        </p:nvSpPr>
        <p:spPr>
          <a:xfrm>
            <a:off x="311760" y="1225080"/>
            <a:ext cx="8519040" cy="335268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D0D0D"/>
              </a:buClr>
              <a:buSzPts val="1800"/>
              <a:buFont typeface="Times New Roman"/>
              <a:buNone/>
            </a:pPr>
            <a:r>
              <a:rPr b="0" i="0" lang="uk-UA" sz="1800" u="none" cap="none" strike="noStrike">
                <a:solidFill>
                  <a:srgbClr val="0D0D0D"/>
                </a:solidFill>
                <a:highlight>
                  <a:srgbClr val="FFFFFF"/>
                </a:highlight>
                <a:latin typeface="Times New Roman"/>
                <a:ea typeface="Times New Roman"/>
                <a:cs typeface="Times New Roman"/>
                <a:sym typeface="Times New Roman"/>
              </a:rPr>
              <a:t>Розробити програмну систему для генерації коду програмних систем з використанням розмітки як способу опису. Система повинна:</a:t>
            </a:r>
            <a:endParaRPr b="0" i="0" sz="1800" u="none" cap="none" strike="noStrike">
              <a:solidFill>
                <a:srgbClr val="000000"/>
              </a:solidFill>
              <a:latin typeface="Arial"/>
              <a:ea typeface="Arial"/>
              <a:cs typeface="Arial"/>
              <a:sym typeface="Arial"/>
            </a:endParaRPr>
          </a:p>
          <a:p>
            <a:pPr indent="-216000" lvl="0" marL="216000" marR="0" rtl="0" algn="l">
              <a:lnSpc>
                <a:spcPct val="115000"/>
              </a:lnSpc>
              <a:spcBef>
                <a:spcPts val="1500"/>
              </a:spcBef>
              <a:spcAft>
                <a:spcPts val="0"/>
              </a:spcAft>
              <a:buClr>
                <a:srgbClr val="000000"/>
              </a:buClr>
              <a:buSzPts val="810"/>
              <a:buFont typeface="Noto Sans Symbols"/>
              <a:buChar char="●"/>
            </a:pPr>
            <a:r>
              <a:rPr b="0" i="0" lang="uk-UA" sz="1800" u="none" cap="none" strike="noStrike">
                <a:solidFill>
                  <a:srgbClr val="0D0D0D"/>
                </a:solidFill>
                <a:highlight>
                  <a:srgbClr val="FFFFFF"/>
                </a:highlight>
                <a:latin typeface="Times New Roman"/>
                <a:ea typeface="Times New Roman"/>
                <a:cs typeface="Times New Roman"/>
                <a:sym typeface="Times New Roman"/>
              </a:rPr>
              <a:t>надавати користувачу можливість надати готову розмітку</a:t>
            </a:r>
            <a:r>
              <a:rPr lang="uk-UA">
                <a:solidFill>
                  <a:srgbClr val="0D0D0D"/>
                </a:solidFill>
                <a:highlight>
                  <a:srgbClr val="FFFFFF"/>
                </a:highlight>
                <a:latin typeface="Times New Roman"/>
                <a:ea typeface="Times New Roman"/>
                <a:cs typeface="Times New Roman"/>
                <a:sym typeface="Times New Roman"/>
              </a:rPr>
              <a:t> та </a:t>
            </a:r>
            <a:r>
              <a:rPr b="0" i="0" lang="uk-UA" sz="1800" u="none" cap="none" strike="noStrike">
                <a:solidFill>
                  <a:srgbClr val="0D0D0D"/>
                </a:solidFill>
                <a:highlight>
                  <a:srgbClr val="FFFFFF"/>
                </a:highlight>
                <a:latin typeface="Times New Roman"/>
                <a:ea typeface="Times New Roman"/>
                <a:cs typeface="Times New Roman"/>
                <a:sym typeface="Times New Roman"/>
              </a:rPr>
              <a:t>можливості для спрощеної її генерації;</a:t>
            </a:r>
            <a:endParaRPr b="0" i="0" sz="1800" u="none" cap="none" strike="noStrike">
              <a:solidFill>
                <a:srgbClr val="000000"/>
              </a:solidFill>
              <a:latin typeface="Arial"/>
              <a:ea typeface="Arial"/>
              <a:cs typeface="Arial"/>
              <a:sym typeface="Arial"/>
            </a:endParaRPr>
          </a:p>
          <a:p>
            <a:pPr indent="-216000" lvl="0" marL="216000" marR="0" rtl="0" algn="l">
              <a:lnSpc>
                <a:spcPct val="115000"/>
              </a:lnSpc>
              <a:spcBef>
                <a:spcPts val="1500"/>
              </a:spcBef>
              <a:spcAft>
                <a:spcPts val="0"/>
              </a:spcAft>
              <a:buClr>
                <a:srgbClr val="000000"/>
              </a:buClr>
              <a:buSzPts val="810"/>
              <a:buFont typeface="Noto Sans Symbols"/>
              <a:buChar char="●"/>
            </a:pPr>
            <a:r>
              <a:rPr b="0" i="0" lang="uk-UA" sz="1800" u="none" cap="none" strike="noStrike">
                <a:solidFill>
                  <a:srgbClr val="0D0D0D"/>
                </a:solidFill>
                <a:highlight>
                  <a:srgbClr val="FFFFFF"/>
                </a:highlight>
                <a:latin typeface="Times New Roman"/>
                <a:ea typeface="Times New Roman"/>
                <a:cs typeface="Times New Roman"/>
                <a:sym typeface="Times New Roman"/>
              </a:rPr>
              <a:t>повертати користувачу згенерований проєкт в архівованому вигляді;</a:t>
            </a:r>
            <a:endParaRPr b="0" i="0" sz="1800" u="none" cap="none" strike="noStrike">
              <a:solidFill>
                <a:srgbClr val="000000"/>
              </a:solidFill>
              <a:latin typeface="Arial"/>
              <a:ea typeface="Arial"/>
              <a:cs typeface="Arial"/>
              <a:sym typeface="Arial"/>
            </a:endParaRPr>
          </a:p>
          <a:p>
            <a:pPr indent="-216000" lvl="0" marL="216000" marR="0" rtl="0" algn="l">
              <a:lnSpc>
                <a:spcPct val="115000"/>
              </a:lnSpc>
              <a:spcBef>
                <a:spcPts val="1500"/>
              </a:spcBef>
              <a:spcAft>
                <a:spcPts val="0"/>
              </a:spcAft>
              <a:buClr>
                <a:srgbClr val="000000"/>
              </a:buClr>
              <a:buSzPts val="810"/>
              <a:buFont typeface="Noto Sans Symbols"/>
              <a:buChar char="●"/>
            </a:pPr>
            <a:r>
              <a:rPr b="0" i="0" lang="uk-UA" sz="1800" u="none" cap="none" strike="noStrike">
                <a:solidFill>
                  <a:srgbClr val="0D0D0D"/>
                </a:solidFill>
                <a:highlight>
                  <a:srgbClr val="FFFFFF"/>
                </a:highlight>
                <a:latin typeface="Times New Roman"/>
                <a:ea typeface="Times New Roman"/>
                <a:cs typeface="Times New Roman"/>
                <a:sym typeface="Times New Roman"/>
              </a:rPr>
              <a:t>надати можливість створювати свої генератори коду.</a:t>
            </a:r>
            <a:endParaRPr b="0" i="0" sz="1800" u="none" cap="none" strike="noStrike">
              <a:solidFill>
                <a:srgbClr val="000000"/>
              </a:solidFill>
              <a:latin typeface="Arial"/>
              <a:ea typeface="Arial"/>
              <a:cs typeface="Arial"/>
              <a:sym typeface="Arial"/>
            </a:endParaRPr>
          </a:p>
        </p:txBody>
      </p:sp>
      <p:pic>
        <p:nvPicPr>
          <p:cNvPr id="63" name="Google Shape;63;p5"/>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sp>
        <p:nvSpPr>
          <p:cNvPr id="64" name="Google Shape;64;p5"/>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g35f5df64088_0_6"/>
          <p:cNvSpPr txBox="1"/>
          <p:nvPr>
            <p:ph type="title"/>
          </p:nvPr>
        </p:nvSpPr>
        <p:spPr>
          <a:xfrm>
            <a:off x="311760" y="-186120"/>
            <a:ext cx="8519100" cy="829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Постановка задачі (</a:t>
            </a:r>
            <a:r>
              <a:rPr lang="uk-UA" sz="3200">
                <a:solidFill>
                  <a:schemeClr val="dk1"/>
                </a:solidFill>
                <a:latin typeface="Times New Roman"/>
                <a:ea typeface="Times New Roman"/>
                <a:cs typeface="Times New Roman"/>
                <a:sym typeface="Times New Roman"/>
              </a:rPr>
              <a:t>частина маппінгу розмітки)</a:t>
            </a:r>
            <a:r>
              <a:rPr b="0" lang="uk-UA" sz="3200" u="none" strike="noStrike">
                <a:solidFill>
                  <a:schemeClr val="dk1"/>
                </a:solidFill>
                <a:latin typeface="Times New Roman"/>
                <a:ea typeface="Times New Roman"/>
                <a:cs typeface="Times New Roman"/>
                <a:sym typeface="Times New Roman"/>
              </a:rPr>
              <a:t> </a:t>
            </a:r>
            <a:endParaRPr b="0" sz="3200" u="none" strike="noStrike">
              <a:solidFill>
                <a:srgbClr val="000000"/>
              </a:solidFill>
              <a:latin typeface="Arial"/>
              <a:ea typeface="Arial"/>
              <a:cs typeface="Arial"/>
              <a:sym typeface="Arial"/>
            </a:endParaRPr>
          </a:p>
        </p:txBody>
      </p:sp>
      <p:sp>
        <p:nvSpPr>
          <p:cNvPr id="70" name="Google Shape;70;g35f5df64088_0_6"/>
          <p:cNvSpPr txBox="1"/>
          <p:nvPr>
            <p:ph idx="1" type="body"/>
          </p:nvPr>
        </p:nvSpPr>
        <p:spPr>
          <a:xfrm>
            <a:off x="311760" y="1225080"/>
            <a:ext cx="8519100" cy="33528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D0D0D"/>
              </a:buClr>
              <a:buSzPts val="1800"/>
              <a:buFont typeface="Times New Roman"/>
              <a:buNone/>
            </a:pPr>
            <a:r>
              <a:rPr b="0" i="0" lang="uk-UA" sz="1800" u="none" cap="none" strike="noStrike">
                <a:solidFill>
                  <a:srgbClr val="0D0D0D"/>
                </a:solidFill>
                <a:highlight>
                  <a:srgbClr val="FFFFFF"/>
                </a:highlight>
                <a:latin typeface="Times New Roman"/>
                <a:ea typeface="Times New Roman"/>
                <a:cs typeface="Times New Roman"/>
                <a:sym typeface="Times New Roman"/>
              </a:rPr>
              <a:t>Розробити програмну систему для </a:t>
            </a:r>
            <a:r>
              <a:rPr lang="uk-UA">
                <a:solidFill>
                  <a:srgbClr val="0D0D0D"/>
                </a:solidFill>
                <a:highlight>
                  <a:srgbClr val="FFFFFF"/>
                </a:highlight>
                <a:latin typeface="Times New Roman"/>
                <a:ea typeface="Times New Roman"/>
                <a:cs typeface="Times New Roman"/>
                <a:sym typeface="Times New Roman"/>
              </a:rPr>
              <a:t>генерації та обробки розмітки користувача для подальшої генерації описаного коду програмних систем. </a:t>
            </a:r>
            <a:r>
              <a:rPr lang="uk-UA">
                <a:solidFill>
                  <a:srgbClr val="0D0D0D"/>
                </a:solidFill>
                <a:highlight>
                  <a:schemeClr val="lt1"/>
                </a:highlight>
                <a:latin typeface="Times New Roman"/>
                <a:ea typeface="Times New Roman"/>
                <a:cs typeface="Times New Roman"/>
                <a:sym typeface="Times New Roman"/>
              </a:rPr>
              <a:t>Система повинна</a:t>
            </a:r>
            <a:r>
              <a:rPr b="0" i="0" lang="uk-UA" sz="1800" u="none" cap="none" strike="noStrike">
                <a:solidFill>
                  <a:srgbClr val="0D0D0D"/>
                </a:solidFill>
                <a:highlight>
                  <a:srgbClr val="FFFFFF"/>
                </a:highlight>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17500" lvl="0" marL="457200" marR="0" rtl="0" algn="l">
              <a:lnSpc>
                <a:spcPct val="115000"/>
              </a:lnSpc>
              <a:spcBef>
                <a:spcPts val="1000"/>
              </a:spcBef>
              <a:spcAft>
                <a:spcPts val="0"/>
              </a:spcAft>
              <a:buSzPts val="1400"/>
              <a:buFont typeface="Times New Roman"/>
              <a:buChar char="●"/>
            </a:pPr>
            <a:r>
              <a:rPr lang="uk-UA">
                <a:latin typeface="Times New Roman"/>
                <a:ea typeface="Times New Roman"/>
                <a:cs typeface="Times New Roman"/>
                <a:sym typeface="Times New Roman"/>
              </a:rPr>
              <a:t>давати можливість завантаження DLL модулів для забезпечення розширення;</a:t>
            </a:r>
            <a:endParaRPr>
              <a:latin typeface="Times New Roman"/>
              <a:ea typeface="Times New Roman"/>
              <a:cs typeface="Times New Roman"/>
              <a:sym typeface="Times New Roman"/>
            </a:endParaRPr>
          </a:p>
          <a:p>
            <a:pPr indent="-317500" lvl="0" marL="457200" marR="0" rtl="0" algn="l">
              <a:lnSpc>
                <a:spcPct val="115000"/>
              </a:lnSpc>
              <a:spcBef>
                <a:spcPts val="1000"/>
              </a:spcBef>
              <a:spcAft>
                <a:spcPts val="0"/>
              </a:spcAft>
              <a:buSzPts val="1400"/>
              <a:buFont typeface="Times New Roman"/>
              <a:buChar char="●"/>
            </a:pPr>
            <a:r>
              <a:rPr lang="uk-UA">
                <a:latin typeface="Times New Roman"/>
                <a:ea typeface="Times New Roman"/>
                <a:cs typeface="Times New Roman"/>
                <a:sym typeface="Times New Roman"/>
              </a:rPr>
              <a:t>мати можливість відображення параметрів модулів без явного опису їх розробником, а використовуючи клас параметрів;</a:t>
            </a:r>
            <a:endParaRPr>
              <a:latin typeface="Times New Roman"/>
              <a:ea typeface="Times New Roman"/>
              <a:cs typeface="Times New Roman"/>
              <a:sym typeface="Times New Roman"/>
            </a:endParaRPr>
          </a:p>
          <a:p>
            <a:pPr indent="-317500" lvl="0" marL="457200" marR="0" rtl="0" algn="l">
              <a:lnSpc>
                <a:spcPct val="115000"/>
              </a:lnSpc>
              <a:spcBef>
                <a:spcPts val="1000"/>
              </a:spcBef>
              <a:spcAft>
                <a:spcPts val="0"/>
              </a:spcAft>
              <a:buSzPts val="1400"/>
              <a:buFont typeface="Times New Roman"/>
              <a:buChar char="●"/>
            </a:pPr>
            <a:r>
              <a:rPr lang="uk-UA">
                <a:latin typeface="Times New Roman"/>
                <a:ea typeface="Times New Roman"/>
                <a:cs typeface="Times New Roman"/>
                <a:sym typeface="Times New Roman"/>
              </a:rPr>
              <a:t>ефективно використовувати кешування властивостей модулей для уникнення постійного завантаження бібліотек до пам’яті.</a:t>
            </a:r>
            <a:endParaRPr>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D0D0D"/>
              </a:buClr>
              <a:buSzPts val="1800"/>
              <a:buFont typeface="Times New Roman"/>
              <a:buNone/>
            </a:pPr>
            <a:r>
              <a:t/>
            </a:r>
            <a:endParaRPr>
              <a:latin typeface="Times New Roman"/>
              <a:ea typeface="Times New Roman"/>
              <a:cs typeface="Times New Roman"/>
              <a:sym typeface="Times New Roman"/>
            </a:endParaRPr>
          </a:p>
        </p:txBody>
      </p:sp>
      <p:pic>
        <p:nvPicPr>
          <p:cNvPr id="71" name="Google Shape;71;g35f5df64088_0_6"/>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sp>
        <p:nvSpPr>
          <p:cNvPr id="72" name="Google Shape;72;g35f5df64088_0_6"/>
          <p:cNvSpPr/>
          <p:nvPr/>
        </p:nvSpPr>
        <p:spPr>
          <a:xfrm>
            <a:off x="8466840" y="4606200"/>
            <a:ext cx="906600" cy="303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7"/>
          <p:cNvSpPr txBox="1"/>
          <p:nvPr>
            <p:ph type="title"/>
          </p:nvPr>
        </p:nvSpPr>
        <p:spPr>
          <a:xfrm>
            <a:off x="268920" y="180000"/>
            <a:ext cx="8519040" cy="82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Діаграма розгортання</a:t>
            </a:r>
            <a:endParaRPr b="0" sz="3200" u="none" strike="noStrike">
              <a:solidFill>
                <a:srgbClr val="000000"/>
              </a:solidFill>
              <a:latin typeface="Arial"/>
              <a:ea typeface="Arial"/>
              <a:cs typeface="Arial"/>
              <a:sym typeface="Arial"/>
            </a:endParaRPr>
          </a:p>
        </p:txBody>
      </p:sp>
      <p:pic>
        <p:nvPicPr>
          <p:cNvPr id="78" name="Google Shape;78;p7"/>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sp>
        <p:nvSpPr>
          <p:cNvPr id="79" name="Google Shape;79;p7"/>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80" name="Google Shape;80;p7"/>
          <p:cNvPicPr preferRelativeResize="0"/>
          <p:nvPr/>
        </p:nvPicPr>
        <p:blipFill rotWithShape="1">
          <a:blip r:embed="rId4">
            <a:alphaModFix/>
          </a:blip>
          <a:srcRect b="0" l="0" r="0" t="0"/>
          <a:stretch/>
        </p:blipFill>
        <p:spPr>
          <a:xfrm>
            <a:off x="2336760" y="1260000"/>
            <a:ext cx="4322880" cy="32565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35f5df64088_1_0"/>
          <p:cNvSpPr txBox="1"/>
          <p:nvPr>
            <p:ph type="title"/>
          </p:nvPr>
        </p:nvSpPr>
        <p:spPr>
          <a:xfrm>
            <a:off x="268920" y="180000"/>
            <a:ext cx="8519100" cy="82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Діаграма </a:t>
            </a:r>
            <a:r>
              <a:rPr lang="uk-UA" sz="3200">
                <a:solidFill>
                  <a:schemeClr val="dk1"/>
                </a:solidFill>
                <a:latin typeface="Times New Roman"/>
                <a:ea typeface="Times New Roman"/>
                <a:cs typeface="Times New Roman"/>
                <a:sym typeface="Times New Roman"/>
              </a:rPr>
              <a:t>прецедентів</a:t>
            </a:r>
            <a:endParaRPr b="0" sz="3200" u="none" strike="noStrike">
              <a:solidFill>
                <a:srgbClr val="000000"/>
              </a:solidFill>
              <a:latin typeface="Arial"/>
              <a:ea typeface="Arial"/>
              <a:cs typeface="Arial"/>
              <a:sym typeface="Arial"/>
            </a:endParaRPr>
          </a:p>
        </p:txBody>
      </p:sp>
      <p:pic>
        <p:nvPicPr>
          <p:cNvPr id="86" name="Google Shape;86;g35f5df64088_1_0"/>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sp>
        <p:nvSpPr>
          <p:cNvPr id="87" name="Google Shape;87;g35f5df64088_1_0"/>
          <p:cNvSpPr/>
          <p:nvPr/>
        </p:nvSpPr>
        <p:spPr>
          <a:xfrm>
            <a:off x="8466840" y="4606200"/>
            <a:ext cx="906600" cy="303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88" name="Google Shape;88;g35f5df64088_1_0" title="UseCaseWithBigText.drawio.png"/>
          <p:cNvPicPr preferRelativeResize="0"/>
          <p:nvPr/>
        </p:nvPicPr>
        <p:blipFill>
          <a:blip r:embed="rId4">
            <a:alphaModFix/>
          </a:blip>
          <a:stretch>
            <a:fillRect/>
          </a:stretch>
        </p:blipFill>
        <p:spPr>
          <a:xfrm>
            <a:off x="1282080" y="1162200"/>
            <a:ext cx="7208656" cy="329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8"/>
          <p:cNvSpPr txBox="1"/>
          <p:nvPr>
            <p:ph type="title"/>
          </p:nvPr>
        </p:nvSpPr>
        <p:spPr>
          <a:xfrm>
            <a:off x="268920" y="180000"/>
            <a:ext cx="8519040" cy="82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Діаграма станів</a:t>
            </a:r>
            <a:endParaRPr b="0" sz="3200" u="none" strike="noStrike">
              <a:solidFill>
                <a:srgbClr val="000000"/>
              </a:solidFill>
              <a:latin typeface="Arial"/>
              <a:ea typeface="Arial"/>
              <a:cs typeface="Arial"/>
              <a:sym typeface="Arial"/>
            </a:endParaRPr>
          </a:p>
        </p:txBody>
      </p:sp>
      <p:sp>
        <p:nvSpPr>
          <p:cNvPr id="94" name="Google Shape;94;p8"/>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95" name="Google Shape;95;p8"/>
          <p:cNvPicPr preferRelativeResize="0"/>
          <p:nvPr/>
        </p:nvPicPr>
        <p:blipFill rotWithShape="1">
          <a:blip r:embed="rId3">
            <a:alphaModFix/>
          </a:blip>
          <a:srcRect b="0" l="0" r="0" t="0"/>
          <a:stretch/>
        </p:blipFill>
        <p:spPr>
          <a:xfrm>
            <a:off x="900000" y="1260000"/>
            <a:ext cx="7019640" cy="3314520"/>
          </a:xfrm>
          <a:prstGeom prst="rect">
            <a:avLst/>
          </a:prstGeom>
          <a:noFill/>
          <a:ln>
            <a:noFill/>
          </a:ln>
        </p:spPr>
      </p:pic>
      <p:pic>
        <p:nvPicPr>
          <p:cNvPr id="96" name="Google Shape;96;p8"/>
          <p:cNvPicPr preferRelativeResize="0"/>
          <p:nvPr/>
        </p:nvPicPr>
        <p:blipFill rotWithShape="1">
          <a:blip r:embed="rId4">
            <a:alphaModFix/>
          </a:blip>
          <a:srcRect b="0" l="0" r="0" t="0"/>
          <a:stretch/>
        </p:blipFill>
        <p:spPr>
          <a:xfrm>
            <a:off x="268920" y="4359600"/>
            <a:ext cx="860760" cy="5803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9"/>
          <p:cNvSpPr txBox="1"/>
          <p:nvPr>
            <p:ph type="title"/>
          </p:nvPr>
        </p:nvSpPr>
        <p:spPr>
          <a:xfrm>
            <a:off x="268920" y="180000"/>
            <a:ext cx="8519040" cy="82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3200"/>
              <a:buFont typeface="Times New Roman"/>
              <a:buNone/>
            </a:pPr>
            <a:r>
              <a:rPr b="0" lang="uk-UA" sz="3200" u="none" strike="noStrike">
                <a:solidFill>
                  <a:schemeClr val="dk1"/>
                </a:solidFill>
                <a:latin typeface="Times New Roman"/>
                <a:ea typeface="Times New Roman"/>
                <a:cs typeface="Times New Roman"/>
                <a:sym typeface="Times New Roman"/>
              </a:rPr>
              <a:t>Схема бази даних</a:t>
            </a:r>
            <a:endParaRPr b="0" sz="3200" u="none" strike="noStrike">
              <a:solidFill>
                <a:srgbClr val="000000"/>
              </a:solidFill>
              <a:latin typeface="Arial"/>
              <a:ea typeface="Arial"/>
              <a:cs typeface="Arial"/>
              <a:sym typeface="Arial"/>
            </a:endParaRPr>
          </a:p>
        </p:txBody>
      </p:sp>
      <p:sp>
        <p:nvSpPr>
          <p:cNvPr id="102" name="Google Shape;102;p9"/>
          <p:cNvSpPr/>
          <p:nvPr/>
        </p:nvSpPr>
        <p:spPr>
          <a:xfrm>
            <a:off x="8466840" y="4606200"/>
            <a:ext cx="906480" cy="3031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fld id="{00000000-1234-1234-1234-123412341234}" type="slidenum">
              <a:rPr b="0" i="0" lang="uk-UA"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03" name="Google Shape;103;p9"/>
          <p:cNvPicPr preferRelativeResize="0"/>
          <p:nvPr/>
        </p:nvPicPr>
        <p:blipFill rotWithShape="1">
          <a:blip r:embed="rId3">
            <a:alphaModFix/>
          </a:blip>
          <a:srcRect b="0" l="0" r="0" t="0"/>
          <a:stretch/>
        </p:blipFill>
        <p:spPr>
          <a:xfrm>
            <a:off x="268920" y="4359600"/>
            <a:ext cx="860760" cy="580320"/>
          </a:xfrm>
          <a:prstGeom prst="rect">
            <a:avLst/>
          </a:prstGeom>
          <a:noFill/>
          <a:ln>
            <a:noFill/>
          </a:ln>
        </p:spPr>
      </p:pic>
      <p:pic>
        <p:nvPicPr>
          <p:cNvPr id="104" name="Google Shape;104;p9"/>
          <p:cNvPicPr preferRelativeResize="0"/>
          <p:nvPr/>
        </p:nvPicPr>
        <p:blipFill rotWithShape="1">
          <a:blip r:embed="rId4">
            <a:alphaModFix/>
          </a:blip>
          <a:srcRect b="0" l="0" r="0" t="0"/>
          <a:stretch/>
        </p:blipFill>
        <p:spPr>
          <a:xfrm>
            <a:off x="1460520" y="1461600"/>
            <a:ext cx="6459120" cy="32180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Шаблон презентації кваліфікаційної роботи магістрів">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Шаблон презентації кваліфікаційної роботи магістрів">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2025-05-29T22:52:20Z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13</vt:i4>
  </property>
  <property fmtid="{D5CDD505-2E9C-101B-9397-08002B2CF9AE}" pid="3" name="PresentationFormat">
    <vt:lpwstr>Экран (16:9)</vt:lpwstr>
  </property>
  <property fmtid="{D5CDD505-2E9C-101B-9397-08002B2CF9AE}" pid="4" name="Slides">
    <vt:i4>13</vt:i4>
  </property>
</Properties>
</file>